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2"/>
  </p:notesMasterIdLst>
  <p:sldIdLst>
    <p:sldId id="261" r:id="rId2"/>
    <p:sldId id="262" r:id="rId3"/>
    <p:sldId id="263" r:id="rId4"/>
    <p:sldId id="264" r:id="rId5"/>
    <p:sldId id="265" r:id="rId6"/>
    <p:sldId id="266" r:id="rId7"/>
    <p:sldId id="267" r:id="rId8"/>
    <p:sldId id="268" r:id="rId9"/>
    <p:sldId id="269" r:id="rId10"/>
    <p:sldId id="270" r:id="rId11"/>
  </p:sldIdLst>
  <p:sldSz cx="9144000" cy="6858000" type="screen4x3"/>
  <p:notesSz cx="6858000" cy="90805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8000"/>
    <a:srgbClr val="000099"/>
    <a:srgbClr val="CC0000"/>
    <a:srgbClr val="3333CC"/>
    <a:srgbClr val="A67C00"/>
    <a:srgbClr val="33CC33"/>
    <a:srgbClr val="99CC00"/>
    <a:srgbClr val="66FF33"/>
    <a:srgbClr val="00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92" autoAdjust="0"/>
    <p:restoredTop sz="94771" autoAdjust="0"/>
  </p:normalViewPr>
  <p:slideViewPr>
    <p:cSldViewPr>
      <p:cViewPr>
        <p:scale>
          <a:sx n="62" d="100"/>
          <a:sy n="62" d="100"/>
        </p:scale>
        <p:origin x="-1710"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72" y="-90"/>
      </p:cViewPr>
      <p:guideLst>
        <p:guide orient="horz" pos="286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lineChart>
        <c:grouping val="standard"/>
        <c:ser>
          <c:idx val="0"/>
          <c:order val="0"/>
          <c:tx>
            <c:strRef>
              <c:f>Sheet1!$B$1</c:f>
              <c:strCache>
                <c:ptCount val="1"/>
                <c:pt idx="0">
                  <c:v>Percentage of engineers divided into age groups</c:v>
                </c:pt>
              </c:strCache>
            </c:strRef>
          </c:tx>
          <c:spPr>
            <a:ln w="57150">
              <a:solidFill>
                <a:srgbClr val="006600"/>
              </a:solidFill>
            </a:ln>
          </c:spPr>
          <c:marker>
            <c:symbol val="none"/>
          </c:marker>
          <c:cat>
            <c:strRef>
              <c:f>Sheet1!$A$2:$A$11</c:f>
              <c:strCache>
                <c:ptCount val="10"/>
                <c:pt idx="0">
                  <c:v>20-24</c:v>
                </c:pt>
                <c:pt idx="1">
                  <c:v>25-29</c:v>
                </c:pt>
                <c:pt idx="2">
                  <c:v>30-34</c:v>
                </c:pt>
                <c:pt idx="3">
                  <c:v>35-39</c:v>
                </c:pt>
                <c:pt idx="4">
                  <c:v>40-44</c:v>
                </c:pt>
                <c:pt idx="5">
                  <c:v>45-49</c:v>
                </c:pt>
                <c:pt idx="6">
                  <c:v>50-54</c:v>
                </c:pt>
                <c:pt idx="7">
                  <c:v>55-59</c:v>
                </c:pt>
                <c:pt idx="8">
                  <c:v>60-64</c:v>
                </c:pt>
                <c:pt idx="9">
                  <c:v>65+</c:v>
                </c:pt>
              </c:strCache>
            </c:strRef>
          </c:cat>
          <c:val>
            <c:numRef>
              <c:f>Sheet1!$B$2:$B$11</c:f>
              <c:numCache>
                <c:formatCode>General</c:formatCode>
                <c:ptCount val="10"/>
                <c:pt idx="0">
                  <c:v>0.1</c:v>
                </c:pt>
                <c:pt idx="1">
                  <c:v>18.2</c:v>
                </c:pt>
                <c:pt idx="2">
                  <c:v>8.2000000000000011</c:v>
                </c:pt>
                <c:pt idx="3">
                  <c:v>4.8</c:v>
                </c:pt>
                <c:pt idx="4">
                  <c:v>4.5</c:v>
                </c:pt>
                <c:pt idx="5">
                  <c:v>9.2000000000000011</c:v>
                </c:pt>
                <c:pt idx="6">
                  <c:v>24.7</c:v>
                </c:pt>
                <c:pt idx="7">
                  <c:v>17.8</c:v>
                </c:pt>
                <c:pt idx="8">
                  <c:v>5.8</c:v>
                </c:pt>
                <c:pt idx="9">
                  <c:v>6.7</c:v>
                </c:pt>
              </c:numCache>
            </c:numRef>
          </c:val>
        </c:ser>
        <c:marker val="1"/>
        <c:axId val="136021120"/>
        <c:axId val="136022656"/>
      </c:lineChart>
      <c:catAx>
        <c:axId val="136021120"/>
        <c:scaling>
          <c:orientation val="minMax"/>
        </c:scaling>
        <c:axPos val="b"/>
        <c:numFmt formatCode="General" sourceLinked="1"/>
        <c:tickLblPos val="nextTo"/>
        <c:crossAx val="136022656"/>
        <c:crosses val="autoZero"/>
        <c:auto val="1"/>
        <c:lblAlgn val="ctr"/>
        <c:lblOffset val="100"/>
      </c:catAx>
      <c:valAx>
        <c:axId val="136022656"/>
        <c:scaling>
          <c:orientation val="minMax"/>
        </c:scaling>
        <c:axPos val="l"/>
        <c:majorGridlines/>
        <c:numFmt formatCode="General" sourceLinked="1"/>
        <c:tickLblPos val="nextTo"/>
        <c:crossAx val="136021120"/>
        <c:crosses val="autoZero"/>
        <c:crossBetween val="between"/>
      </c:valAx>
    </c:plotArea>
    <c:plotVisOnly val="1"/>
  </c:chart>
  <c:txPr>
    <a:bodyPr/>
    <a:lstStyle/>
    <a:p>
      <a:pPr>
        <a:defRPr sz="20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2174A2-4BFA-4480-8528-5E5D6E8192CD}" type="doc">
      <dgm:prSet loTypeId="urn:microsoft.com/office/officeart/2005/8/layout/process1" loCatId="process" qsTypeId="urn:microsoft.com/office/officeart/2005/8/quickstyle/simple4" qsCatId="simple" csTypeId="urn:microsoft.com/office/officeart/2005/8/colors/colorful5" csCatId="colorful" phldr="1"/>
      <dgm:spPr/>
      <dgm:t>
        <a:bodyPr/>
        <a:lstStyle/>
        <a:p>
          <a:endParaRPr lang="en-US"/>
        </a:p>
      </dgm:t>
    </dgm:pt>
    <dgm:pt modelId="{BA6631BA-2F9D-440C-9066-67761594525A}">
      <dgm:prSet phldrT="[Text]"/>
      <dgm:spPr>
        <a:solidFill>
          <a:srgbClr val="FFFF00"/>
        </a:solidFill>
      </dgm:spPr>
      <dgm:t>
        <a:bodyPr/>
        <a:lstStyle/>
        <a:p>
          <a:r>
            <a:rPr lang="en-US" b="1" dirty="0" smtClean="0">
              <a:solidFill>
                <a:schemeClr val="tx1"/>
              </a:solidFill>
            </a:rPr>
            <a:t>Recruitment Challenges</a:t>
          </a:r>
          <a:endParaRPr lang="en-US" b="1" dirty="0">
            <a:solidFill>
              <a:schemeClr val="tx1"/>
            </a:solidFill>
          </a:endParaRPr>
        </a:p>
      </dgm:t>
    </dgm:pt>
    <dgm:pt modelId="{03BD6DFD-10BA-43F7-8318-7C7281141E73}" type="parTrans" cxnId="{3E18ABF0-D428-4076-B1F2-774EAB317ABB}">
      <dgm:prSet/>
      <dgm:spPr/>
      <dgm:t>
        <a:bodyPr/>
        <a:lstStyle/>
        <a:p>
          <a:endParaRPr lang="en-US" b="1"/>
        </a:p>
      </dgm:t>
    </dgm:pt>
    <dgm:pt modelId="{21396777-C946-46CD-8BF5-C20C0FE51225}" type="sibTrans" cxnId="{3E18ABF0-D428-4076-B1F2-774EAB317ABB}">
      <dgm:prSet/>
      <dgm:spPr>
        <a:solidFill>
          <a:schemeClr val="bg2">
            <a:lumMod val="75000"/>
          </a:schemeClr>
        </a:solidFill>
      </dgm:spPr>
      <dgm:t>
        <a:bodyPr/>
        <a:lstStyle/>
        <a:p>
          <a:endParaRPr lang="en-US" b="1" dirty="0"/>
        </a:p>
      </dgm:t>
    </dgm:pt>
    <dgm:pt modelId="{A7D2312D-F329-4F5F-9D3C-E0FFC3597125}">
      <dgm:prSet phldrT="[Text]"/>
      <dgm:spPr>
        <a:solidFill>
          <a:srgbClr val="FFFF00"/>
        </a:solidFill>
      </dgm:spPr>
      <dgm:t>
        <a:bodyPr/>
        <a:lstStyle/>
        <a:p>
          <a:r>
            <a:rPr lang="en-US" b="1" dirty="0" smtClean="0">
              <a:solidFill>
                <a:schemeClr val="tx1"/>
              </a:solidFill>
            </a:rPr>
            <a:t>Staffing Shortages</a:t>
          </a:r>
          <a:endParaRPr lang="en-US" b="1" dirty="0">
            <a:solidFill>
              <a:schemeClr val="tx1"/>
            </a:solidFill>
          </a:endParaRPr>
        </a:p>
      </dgm:t>
    </dgm:pt>
    <dgm:pt modelId="{6560E4E9-635A-492F-A643-DFD2BC2E2763}" type="parTrans" cxnId="{D4674CD0-4418-48D9-9843-C62FADDFE95A}">
      <dgm:prSet/>
      <dgm:spPr/>
      <dgm:t>
        <a:bodyPr/>
        <a:lstStyle/>
        <a:p>
          <a:endParaRPr lang="en-US" b="1"/>
        </a:p>
      </dgm:t>
    </dgm:pt>
    <dgm:pt modelId="{1D084EA5-E344-4109-8D2E-DBD334DBA8BE}" type="sibTrans" cxnId="{D4674CD0-4418-48D9-9843-C62FADDFE95A}">
      <dgm:prSet/>
      <dgm:spPr>
        <a:solidFill>
          <a:schemeClr val="bg2">
            <a:lumMod val="50000"/>
          </a:schemeClr>
        </a:solidFill>
      </dgm:spPr>
      <dgm:t>
        <a:bodyPr/>
        <a:lstStyle/>
        <a:p>
          <a:endParaRPr lang="en-US" b="1" dirty="0"/>
        </a:p>
      </dgm:t>
    </dgm:pt>
    <dgm:pt modelId="{AAE19BBE-F862-4433-BBC6-66BDAB53C6D2}">
      <dgm:prSet phldrT="[Text]"/>
      <dgm:spPr>
        <a:solidFill>
          <a:srgbClr val="FF9900"/>
        </a:solidFill>
      </dgm:spPr>
      <dgm:t>
        <a:bodyPr/>
        <a:lstStyle/>
        <a:p>
          <a:r>
            <a:rPr lang="en-US" b="1" dirty="0" smtClean="0">
              <a:solidFill>
                <a:schemeClr val="tx1"/>
              </a:solidFill>
            </a:rPr>
            <a:t>Project Non-Delivery</a:t>
          </a:r>
          <a:endParaRPr lang="en-US" b="1" dirty="0">
            <a:solidFill>
              <a:schemeClr val="tx1"/>
            </a:solidFill>
          </a:endParaRPr>
        </a:p>
      </dgm:t>
    </dgm:pt>
    <dgm:pt modelId="{E73D35EB-319C-4A90-B8BB-F4D33E988D81}" type="parTrans" cxnId="{92D492BA-2BCA-4E63-94B8-62717CEBF2CC}">
      <dgm:prSet/>
      <dgm:spPr/>
      <dgm:t>
        <a:bodyPr/>
        <a:lstStyle/>
        <a:p>
          <a:endParaRPr lang="en-US" b="1"/>
        </a:p>
      </dgm:t>
    </dgm:pt>
    <dgm:pt modelId="{10E3D591-FF6B-453D-B4D1-22AE5CC71CD5}" type="sibTrans" cxnId="{92D492BA-2BCA-4E63-94B8-62717CEBF2CC}">
      <dgm:prSet/>
      <dgm:spPr>
        <a:solidFill>
          <a:schemeClr val="tx1"/>
        </a:solidFill>
      </dgm:spPr>
      <dgm:t>
        <a:bodyPr/>
        <a:lstStyle/>
        <a:p>
          <a:endParaRPr lang="en-US" b="1" dirty="0"/>
        </a:p>
      </dgm:t>
    </dgm:pt>
    <dgm:pt modelId="{1DDBE9CD-321F-4D75-A186-07C0BD623BE6}">
      <dgm:prSet phldrT="[Text]"/>
      <dgm:spPr>
        <a:solidFill>
          <a:srgbClr val="CC0000"/>
        </a:solidFill>
      </dgm:spPr>
      <dgm:t>
        <a:bodyPr/>
        <a:lstStyle/>
        <a:p>
          <a:r>
            <a:rPr lang="en-US" b="1" dirty="0" smtClean="0">
              <a:solidFill>
                <a:schemeClr val="tx1"/>
              </a:solidFill>
            </a:rPr>
            <a:t>Loss of Contracts</a:t>
          </a:r>
          <a:endParaRPr lang="en-US" b="1" dirty="0">
            <a:solidFill>
              <a:schemeClr val="tx1"/>
            </a:solidFill>
          </a:endParaRPr>
        </a:p>
      </dgm:t>
    </dgm:pt>
    <dgm:pt modelId="{65CCE756-E3C7-4A0A-8F30-1A1D17551BA8}" type="parTrans" cxnId="{6C6100E8-8544-4C10-B88D-A4A66EADE910}">
      <dgm:prSet/>
      <dgm:spPr/>
      <dgm:t>
        <a:bodyPr/>
        <a:lstStyle/>
        <a:p>
          <a:endParaRPr lang="en-US" b="1"/>
        </a:p>
      </dgm:t>
    </dgm:pt>
    <dgm:pt modelId="{FFBAC028-1527-448B-A049-CC493A0A8850}" type="sibTrans" cxnId="{6C6100E8-8544-4C10-B88D-A4A66EADE910}">
      <dgm:prSet/>
      <dgm:spPr/>
      <dgm:t>
        <a:bodyPr/>
        <a:lstStyle/>
        <a:p>
          <a:endParaRPr lang="en-US" b="1"/>
        </a:p>
      </dgm:t>
    </dgm:pt>
    <dgm:pt modelId="{76020E4D-65D0-465E-A6E1-D1C827412701}" type="pres">
      <dgm:prSet presAssocID="{5B2174A2-4BFA-4480-8528-5E5D6E8192CD}" presName="Name0" presStyleCnt="0">
        <dgm:presLayoutVars>
          <dgm:dir/>
          <dgm:resizeHandles val="exact"/>
        </dgm:presLayoutVars>
      </dgm:prSet>
      <dgm:spPr/>
      <dgm:t>
        <a:bodyPr/>
        <a:lstStyle/>
        <a:p>
          <a:endParaRPr lang="en-US"/>
        </a:p>
      </dgm:t>
    </dgm:pt>
    <dgm:pt modelId="{B3874E44-1FBF-4DF5-B633-A8A9355248EE}" type="pres">
      <dgm:prSet presAssocID="{BA6631BA-2F9D-440C-9066-67761594525A}" presName="node" presStyleLbl="node1" presStyleIdx="0" presStyleCnt="4">
        <dgm:presLayoutVars>
          <dgm:bulletEnabled val="1"/>
        </dgm:presLayoutVars>
      </dgm:prSet>
      <dgm:spPr/>
      <dgm:t>
        <a:bodyPr/>
        <a:lstStyle/>
        <a:p>
          <a:endParaRPr lang="en-US"/>
        </a:p>
      </dgm:t>
    </dgm:pt>
    <dgm:pt modelId="{82DCE161-AA06-4F47-A837-547EBE6051E9}" type="pres">
      <dgm:prSet presAssocID="{21396777-C946-46CD-8BF5-C20C0FE51225}" presName="sibTrans" presStyleLbl="sibTrans2D1" presStyleIdx="0" presStyleCnt="3"/>
      <dgm:spPr/>
      <dgm:t>
        <a:bodyPr/>
        <a:lstStyle/>
        <a:p>
          <a:endParaRPr lang="en-US"/>
        </a:p>
      </dgm:t>
    </dgm:pt>
    <dgm:pt modelId="{A7AB9A52-FFF2-4CB7-9AB5-508029CDB9F0}" type="pres">
      <dgm:prSet presAssocID="{21396777-C946-46CD-8BF5-C20C0FE51225}" presName="connectorText" presStyleLbl="sibTrans2D1" presStyleIdx="0" presStyleCnt="3"/>
      <dgm:spPr/>
      <dgm:t>
        <a:bodyPr/>
        <a:lstStyle/>
        <a:p>
          <a:endParaRPr lang="en-US"/>
        </a:p>
      </dgm:t>
    </dgm:pt>
    <dgm:pt modelId="{6D9573A8-BC0B-4CE3-BFBE-BF0496BE7D98}" type="pres">
      <dgm:prSet presAssocID="{A7D2312D-F329-4F5F-9D3C-E0FFC3597125}" presName="node" presStyleLbl="node1" presStyleIdx="1" presStyleCnt="4">
        <dgm:presLayoutVars>
          <dgm:bulletEnabled val="1"/>
        </dgm:presLayoutVars>
      </dgm:prSet>
      <dgm:spPr/>
      <dgm:t>
        <a:bodyPr/>
        <a:lstStyle/>
        <a:p>
          <a:endParaRPr lang="en-US"/>
        </a:p>
      </dgm:t>
    </dgm:pt>
    <dgm:pt modelId="{7714CBF0-E2B3-4D71-BDF7-884BD56A81AE}" type="pres">
      <dgm:prSet presAssocID="{1D084EA5-E344-4109-8D2E-DBD334DBA8BE}" presName="sibTrans" presStyleLbl="sibTrans2D1" presStyleIdx="1" presStyleCnt="3"/>
      <dgm:spPr/>
      <dgm:t>
        <a:bodyPr/>
        <a:lstStyle/>
        <a:p>
          <a:endParaRPr lang="en-US"/>
        </a:p>
      </dgm:t>
    </dgm:pt>
    <dgm:pt modelId="{8E298F62-7FD0-4E42-96F8-0575DE133559}" type="pres">
      <dgm:prSet presAssocID="{1D084EA5-E344-4109-8D2E-DBD334DBA8BE}" presName="connectorText" presStyleLbl="sibTrans2D1" presStyleIdx="1" presStyleCnt="3"/>
      <dgm:spPr/>
      <dgm:t>
        <a:bodyPr/>
        <a:lstStyle/>
        <a:p>
          <a:endParaRPr lang="en-US"/>
        </a:p>
      </dgm:t>
    </dgm:pt>
    <dgm:pt modelId="{3698AA1A-5DA9-44CE-835F-3C3C32DD5CF4}" type="pres">
      <dgm:prSet presAssocID="{AAE19BBE-F862-4433-BBC6-66BDAB53C6D2}" presName="node" presStyleLbl="node1" presStyleIdx="2" presStyleCnt="4">
        <dgm:presLayoutVars>
          <dgm:bulletEnabled val="1"/>
        </dgm:presLayoutVars>
      </dgm:prSet>
      <dgm:spPr/>
      <dgm:t>
        <a:bodyPr/>
        <a:lstStyle/>
        <a:p>
          <a:endParaRPr lang="en-US"/>
        </a:p>
      </dgm:t>
    </dgm:pt>
    <dgm:pt modelId="{95BD7C4A-9334-4F88-BE4B-9073CD578313}" type="pres">
      <dgm:prSet presAssocID="{10E3D591-FF6B-453D-B4D1-22AE5CC71CD5}" presName="sibTrans" presStyleLbl="sibTrans2D1" presStyleIdx="2" presStyleCnt="3"/>
      <dgm:spPr/>
      <dgm:t>
        <a:bodyPr/>
        <a:lstStyle/>
        <a:p>
          <a:endParaRPr lang="en-US"/>
        </a:p>
      </dgm:t>
    </dgm:pt>
    <dgm:pt modelId="{F1E994A3-3859-427E-BC4B-50139C20624F}" type="pres">
      <dgm:prSet presAssocID="{10E3D591-FF6B-453D-B4D1-22AE5CC71CD5}" presName="connectorText" presStyleLbl="sibTrans2D1" presStyleIdx="2" presStyleCnt="3"/>
      <dgm:spPr/>
      <dgm:t>
        <a:bodyPr/>
        <a:lstStyle/>
        <a:p>
          <a:endParaRPr lang="en-US"/>
        </a:p>
      </dgm:t>
    </dgm:pt>
    <dgm:pt modelId="{C9ADE06B-8FBE-406C-A334-ED804A94A44F}" type="pres">
      <dgm:prSet presAssocID="{1DDBE9CD-321F-4D75-A186-07C0BD623BE6}" presName="node" presStyleLbl="node1" presStyleIdx="3" presStyleCnt="4" custLinFactNeighborX="-16953" custLinFactNeighborY="1359">
        <dgm:presLayoutVars>
          <dgm:bulletEnabled val="1"/>
        </dgm:presLayoutVars>
      </dgm:prSet>
      <dgm:spPr/>
      <dgm:t>
        <a:bodyPr/>
        <a:lstStyle/>
        <a:p>
          <a:endParaRPr lang="en-US"/>
        </a:p>
      </dgm:t>
    </dgm:pt>
  </dgm:ptLst>
  <dgm:cxnLst>
    <dgm:cxn modelId="{51405261-0A83-4DAD-B71F-11AA409B3877}" type="presOf" srcId="{10E3D591-FF6B-453D-B4D1-22AE5CC71CD5}" destId="{95BD7C4A-9334-4F88-BE4B-9073CD578313}" srcOrd="0" destOrd="0" presId="urn:microsoft.com/office/officeart/2005/8/layout/process1"/>
    <dgm:cxn modelId="{468AA228-04C0-4EA2-BA49-F5C41E1BAE5F}" type="presOf" srcId="{5B2174A2-4BFA-4480-8528-5E5D6E8192CD}" destId="{76020E4D-65D0-465E-A6E1-D1C827412701}" srcOrd="0" destOrd="0" presId="urn:microsoft.com/office/officeart/2005/8/layout/process1"/>
    <dgm:cxn modelId="{D4674CD0-4418-48D9-9843-C62FADDFE95A}" srcId="{5B2174A2-4BFA-4480-8528-5E5D6E8192CD}" destId="{A7D2312D-F329-4F5F-9D3C-E0FFC3597125}" srcOrd="1" destOrd="0" parTransId="{6560E4E9-635A-492F-A643-DFD2BC2E2763}" sibTransId="{1D084EA5-E344-4109-8D2E-DBD334DBA8BE}"/>
    <dgm:cxn modelId="{0184ADE0-6FC8-48F5-A350-AA8939FB05C6}" type="presOf" srcId="{AAE19BBE-F862-4433-BBC6-66BDAB53C6D2}" destId="{3698AA1A-5DA9-44CE-835F-3C3C32DD5CF4}" srcOrd="0" destOrd="0" presId="urn:microsoft.com/office/officeart/2005/8/layout/process1"/>
    <dgm:cxn modelId="{8562BE71-7372-4EDA-8170-D1697409755F}" type="presOf" srcId="{BA6631BA-2F9D-440C-9066-67761594525A}" destId="{B3874E44-1FBF-4DF5-B633-A8A9355248EE}" srcOrd="0" destOrd="0" presId="urn:microsoft.com/office/officeart/2005/8/layout/process1"/>
    <dgm:cxn modelId="{FD140120-CEA3-40FF-BEE3-E20B532A7AF3}" type="presOf" srcId="{21396777-C946-46CD-8BF5-C20C0FE51225}" destId="{82DCE161-AA06-4F47-A837-547EBE6051E9}" srcOrd="0" destOrd="0" presId="urn:microsoft.com/office/officeart/2005/8/layout/process1"/>
    <dgm:cxn modelId="{4694B2FF-3BD1-4597-86FE-1BE895B7DCAE}" type="presOf" srcId="{10E3D591-FF6B-453D-B4D1-22AE5CC71CD5}" destId="{F1E994A3-3859-427E-BC4B-50139C20624F}" srcOrd="1" destOrd="0" presId="urn:microsoft.com/office/officeart/2005/8/layout/process1"/>
    <dgm:cxn modelId="{E838B791-B90D-40CC-B37F-42253B1B98A5}" type="presOf" srcId="{1DDBE9CD-321F-4D75-A186-07C0BD623BE6}" destId="{C9ADE06B-8FBE-406C-A334-ED804A94A44F}" srcOrd="0" destOrd="0" presId="urn:microsoft.com/office/officeart/2005/8/layout/process1"/>
    <dgm:cxn modelId="{92D492BA-2BCA-4E63-94B8-62717CEBF2CC}" srcId="{5B2174A2-4BFA-4480-8528-5E5D6E8192CD}" destId="{AAE19BBE-F862-4433-BBC6-66BDAB53C6D2}" srcOrd="2" destOrd="0" parTransId="{E73D35EB-319C-4A90-B8BB-F4D33E988D81}" sibTransId="{10E3D591-FF6B-453D-B4D1-22AE5CC71CD5}"/>
    <dgm:cxn modelId="{9E73A273-1110-4E25-9435-52A71FBE0F2B}" type="presOf" srcId="{1D084EA5-E344-4109-8D2E-DBD334DBA8BE}" destId="{7714CBF0-E2B3-4D71-BDF7-884BD56A81AE}" srcOrd="0" destOrd="0" presId="urn:microsoft.com/office/officeart/2005/8/layout/process1"/>
    <dgm:cxn modelId="{A72C55EC-2F3E-4226-AE53-A4EFC28DFB53}" type="presOf" srcId="{1D084EA5-E344-4109-8D2E-DBD334DBA8BE}" destId="{8E298F62-7FD0-4E42-96F8-0575DE133559}" srcOrd="1" destOrd="0" presId="urn:microsoft.com/office/officeart/2005/8/layout/process1"/>
    <dgm:cxn modelId="{5A9A69A3-3ACC-4BDD-B9C4-D0EDDEEBC20B}" type="presOf" srcId="{A7D2312D-F329-4F5F-9D3C-E0FFC3597125}" destId="{6D9573A8-BC0B-4CE3-BFBE-BF0496BE7D98}" srcOrd="0" destOrd="0" presId="urn:microsoft.com/office/officeart/2005/8/layout/process1"/>
    <dgm:cxn modelId="{6C6100E8-8544-4C10-B88D-A4A66EADE910}" srcId="{5B2174A2-4BFA-4480-8528-5E5D6E8192CD}" destId="{1DDBE9CD-321F-4D75-A186-07C0BD623BE6}" srcOrd="3" destOrd="0" parTransId="{65CCE756-E3C7-4A0A-8F30-1A1D17551BA8}" sibTransId="{FFBAC028-1527-448B-A049-CC493A0A8850}"/>
    <dgm:cxn modelId="{A392AE56-F8C8-4132-A794-4994F47CE035}" type="presOf" srcId="{21396777-C946-46CD-8BF5-C20C0FE51225}" destId="{A7AB9A52-FFF2-4CB7-9AB5-508029CDB9F0}" srcOrd="1" destOrd="0" presId="urn:microsoft.com/office/officeart/2005/8/layout/process1"/>
    <dgm:cxn modelId="{3E18ABF0-D428-4076-B1F2-774EAB317ABB}" srcId="{5B2174A2-4BFA-4480-8528-5E5D6E8192CD}" destId="{BA6631BA-2F9D-440C-9066-67761594525A}" srcOrd="0" destOrd="0" parTransId="{03BD6DFD-10BA-43F7-8318-7C7281141E73}" sibTransId="{21396777-C946-46CD-8BF5-C20C0FE51225}"/>
    <dgm:cxn modelId="{A60D559E-3189-41B1-BE4D-C0B0BB166286}" type="presParOf" srcId="{76020E4D-65D0-465E-A6E1-D1C827412701}" destId="{B3874E44-1FBF-4DF5-B633-A8A9355248EE}" srcOrd="0" destOrd="0" presId="urn:microsoft.com/office/officeart/2005/8/layout/process1"/>
    <dgm:cxn modelId="{87D1767A-3CFE-40ED-BEF4-31B8548090F8}" type="presParOf" srcId="{76020E4D-65D0-465E-A6E1-D1C827412701}" destId="{82DCE161-AA06-4F47-A837-547EBE6051E9}" srcOrd="1" destOrd="0" presId="urn:microsoft.com/office/officeart/2005/8/layout/process1"/>
    <dgm:cxn modelId="{2C17CC80-A70F-4EA9-BE52-B1EEE99E723B}" type="presParOf" srcId="{82DCE161-AA06-4F47-A837-547EBE6051E9}" destId="{A7AB9A52-FFF2-4CB7-9AB5-508029CDB9F0}" srcOrd="0" destOrd="0" presId="urn:microsoft.com/office/officeart/2005/8/layout/process1"/>
    <dgm:cxn modelId="{3D5BBBAA-6167-45C4-81E0-921B7275E13F}" type="presParOf" srcId="{76020E4D-65D0-465E-A6E1-D1C827412701}" destId="{6D9573A8-BC0B-4CE3-BFBE-BF0496BE7D98}" srcOrd="2" destOrd="0" presId="urn:microsoft.com/office/officeart/2005/8/layout/process1"/>
    <dgm:cxn modelId="{0C440473-9BD1-42C5-A0A2-3F21CA4E7281}" type="presParOf" srcId="{76020E4D-65D0-465E-A6E1-D1C827412701}" destId="{7714CBF0-E2B3-4D71-BDF7-884BD56A81AE}" srcOrd="3" destOrd="0" presId="urn:microsoft.com/office/officeart/2005/8/layout/process1"/>
    <dgm:cxn modelId="{D8FDE84C-6783-4375-9134-2FE228B3F257}" type="presParOf" srcId="{7714CBF0-E2B3-4D71-BDF7-884BD56A81AE}" destId="{8E298F62-7FD0-4E42-96F8-0575DE133559}" srcOrd="0" destOrd="0" presId="urn:microsoft.com/office/officeart/2005/8/layout/process1"/>
    <dgm:cxn modelId="{75F5CF5F-E997-4E04-A1B3-118CB790AC5D}" type="presParOf" srcId="{76020E4D-65D0-465E-A6E1-D1C827412701}" destId="{3698AA1A-5DA9-44CE-835F-3C3C32DD5CF4}" srcOrd="4" destOrd="0" presId="urn:microsoft.com/office/officeart/2005/8/layout/process1"/>
    <dgm:cxn modelId="{8789B0CA-A296-4417-9DDD-96056CB36910}" type="presParOf" srcId="{76020E4D-65D0-465E-A6E1-D1C827412701}" destId="{95BD7C4A-9334-4F88-BE4B-9073CD578313}" srcOrd="5" destOrd="0" presId="urn:microsoft.com/office/officeart/2005/8/layout/process1"/>
    <dgm:cxn modelId="{003A79CB-8E5E-4C17-B1A2-B9769CCD1C06}" type="presParOf" srcId="{95BD7C4A-9334-4F88-BE4B-9073CD578313}" destId="{F1E994A3-3859-427E-BC4B-50139C20624F}" srcOrd="0" destOrd="0" presId="urn:microsoft.com/office/officeart/2005/8/layout/process1"/>
    <dgm:cxn modelId="{E759DA7F-9402-4EE3-9E76-777424BA3F59}" type="presParOf" srcId="{76020E4D-65D0-465E-A6E1-D1C827412701}" destId="{C9ADE06B-8FBE-406C-A334-ED804A94A44F}" srcOrd="6"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874E44-1FBF-4DF5-B633-A8A9355248EE}">
      <dsp:nvSpPr>
        <dsp:cNvPr id="0" name=""/>
        <dsp:cNvSpPr/>
      </dsp:nvSpPr>
      <dsp:spPr>
        <a:xfrm>
          <a:off x="3583" y="1320724"/>
          <a:ext cx="1566583" cy="939950"/>
        </a:xfrm>
        <a:prstGeom prst="roundRect">
          <a:avLst>
            <a:gd name="adj" fmla="val 10000"/>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chemeClr val="tx1"/>
              </a:solidFill>
            </a:rPr>
            <a:t>Recruitment Challenges</a:t>
          </a:r>
          <a:endParaRPr lang="en-US" sz="1900" b="1" kern="1200" dirty="0">
            <a:solidFill>
              <a:schemeClr val="tx1"/>
            </a:solidFill>
          </a:endParaRPr>
        </a:p>
      </dsp:txBody>
      <dsp:txXfrm>
        <a:off x="3583" y="1320724"/>
        <a:ext cx="1566583" cy="939950"/>
      </dsp:txXfrm>
    </dsp:sp>
    <dsp:sp modelId="{82DCE161-AA06-4F47-A837-547EBE6051E9}">
      <dsp:nvSpPr>
        <dsp:cNvPr id="0" name=""/>
        <dsp:cNvSpPr/>
      </dsp:nvSpPr>
      <dsp:spPr>
        <a:xfrm>
          <a:off x="1726824" y="1596443"/>
          <a:ext cx="332115" cy="388512"/>
        </a:xfrm>
        <a:prstGeom prst="rightArrow">
          <a:avLst>
            <a:gd name="adj1" fmla="val 60000"/>
            <a:gd name="adj2" fmla="val 50000"/>
          </a:avLst>
        </a:prstGeom>
        <a:solidFill>
          <a:schemeClr val="bg2">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dirty="0"/>
        </a:p>
      </dsp:txBody>
      <dsp:txXfrm>
        <a:off x="1726824" y="1596443"/>
        <a:ext cx="332115" cy="388512"/>
      </dsp:txXfrm>
    </dsp:sp>
    <dsp:sp modelId="{6D9573A8-BC0B-4CE3-BFBE-BF0496BE7D98}">
      <dsp:nvSpPr>
        <dsp:cNvPr id="0" name=""/>
        <dsp:cNvSpPr/>
      </dsp:nvSpPr>
      <dsp:spPr>
        <a:xfrm>
          <a:off x="2196799" y="1320724"/>
          <a:ext cx="1566583" cy="939950"/>
        </a:xfrm>
        <a:prstGeom prst="roundRect">
          <a:avLst>
            <a:gd name="adj" fmla="val 10000"/>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chemeClr val="tx1"/>
              </a:solidFill>
            </a:rPr>
            <a:t>Staffing Shortages</a:t>
          </a:r>
          <a:endParaRPr lang="en-US" sz="1900" b="1" kern="1200" dirty="0">
            <a:solidFill>
              <a:schemeClr val="tx1"/>
            </a:solidFill>
          </a:endParaRPr>
        </a:p>
      </dsp:txBody>
      <dsp:txXfrm>
        <a:off x="2196799" y="1320724"/>
        <a:ext cx="1566583" cy="939950"/>
      </dsp:txXfrm>
    </dsp:sp>
    <dsp:sp modelId="{7714CBF0-E2B3-4D71-BDF7-884BD56A81AE}">
      <dsp:nvSpPr>
        <dsp:cNvPr id="0" name=""/>
        <dsp:cNvSpPr/>
      </dsp:nvSpPr>
      <dsp:spPr>
        <a:xfrm>
          <a:off x="3920041" y="1596443"/>
          <a:ext cx="332115" cy="388512"/>
        </a:xfrm>
        <a:prstGeom prst="rightArrow">
          <a:avLst>
            <a:gd name="adj1" fmla="val 60000"/>
            <a:gd name="adj2" fmla="val 50000"/>
          </a:avLst>
        </a:prstGeom>
        <a:solidFill>
          <a:schemeClr val="bg2">
            <a:lumMod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dirty="0"/>
        </a:p>
      </dsp:txBody>
      <dsp:txXfrm>
        <a:off x="3920041" y="1596443"/>
        <a:ext cx="332115" cy="388512"/>
      </dsp:txXfrm>
    </dsp:sp>
    <dsp:sp modelId="{3698AA1A-5DA9-44CE-835F-3C3C32DD5CF4}">
      <dsp:nvSpPr>
        <dsp:cNvPr id="0" name=""/>
        <dsp:cNvSpPr/>
      </dsp:nvSpPr>
      <dsp:spPr>
        <a:xfrm>
          <a:off x="4390016" y="1320724"/>
          <a:ext cx="1566583" cy="939950"/>
        </a:xfrm>
        <a:prstGeom prst="roundRect">
          <a:avLst>
            <a:gd name="adj" fmla="val 10000"/>
          </a:avLst>
        </a:prstGeom>
        <a:solidFill>
          <a:srgbClr val="FF99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chemeClr val="tx1"/>
              </a:solidFill>
            </a:rPr>
            <a:t>Project Non-Delivery</a:t>
          </a:r>
          <a:endParaRPr lang="en-US" sz="1900" b="1" kern="1200" dirty="0">
            <a:solidFill>
              <a:schemeClr val="tx1"/>
            </a:solidFill>
          </a:endParaRPr>
        </a:p>
      </dsp:txBody>
      <dsp:txXfrm>
        <a:off x="4390016" y="1320724"/>
        <a:ext cx="1566583" cy="939950"/>
      </dsp:txXfrm>
    </dsp:sp>
    <dsp:sp modelId="{95BD7C4A-9334-4F88-BE4B-9073CD578313}">
      <dsp:nvSpPr>
        <dsp:cNvPr id="0" name=""/>
        <dsp:cNvSpPr/>
      </dsp:nvSpPr>
      <dsp:spPr>
        <a:xfrm rot="21041">
          <a:off x="6086697" y="1602878"/>
          <a:ext cx="275817" cy="388512"/>
        </a:xfrm>
        <a:prstGeom prst="rightArrow">
          <a:avLst>
            <a:gd name="adj1" fmla="val 60000"/>
            <a:gd name="adj2" fmla="val 50000"/>
          </a:avLst>
        </a:prstGeom>
        <a:solidFill>
          <a:schemeClr val="tx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b="1" kern="1200" dirty="0"/>
        </a:p>
      </dsp:txBody>
      <dsp:txXfrm rot="21041">
        <a:off x="6086697" y="1602878"/>
        <a:ext cx="275817" cy="388512"/>
      </dsp:txXfrm>
    </dsp:sp>
    <dsp:sp modelId="{C9ADE06B-8FBE-406C-A334-ED804A94A44F}">
      <dsp:nvSpPr>
        <dsp:cNvPr id="0" name=""/>
        <dsp:cNvSpPr/>
      </dsp:nvSpPr>
      <dsp:spPr>
        <a:xfrm>
          <a:off x="6477000" y="1333498"/>
          <a:ext cx="1566583" cy="939950"/>
        </a:xfrm>
        <a:prstGeom prst="roundRect">
          <a:avLst>
            <a:gd name="adj" fmla="val 10000"/>
          </a:avLst>
        </a:prstGeom>
        <a:solidFill>
          <a:srgbClr val="CC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solidFill>
                <a:schemeClr val="tx1"/>
              </a:solidFill>
            </a:rPr>
            <a:t>Loss of Contracts</a:t>
          </a:r>
          <a:endParaRPr lang="en-US" sz="1900" b="1" kern="1200" dirty="0">
            <a:solidFill>
              <a:schemeClr val="tx1"/>
            </a:solidFill>
          </a:endParaRPr>
        </a:p>
      </dsp:txBody>
      <dsp:txXfrm>
        <a:off x="6477000" y="1333498"/>
        <a:ext cx="1566583" cy="93995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63"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p:spPr>
      </p:sp>
      <p:sp>
        <p:nvSpPr>
          <p:cNvPr id="92165" name="Rectangle 5"/>
          <p:cNvSpPr>
            <a:spLocks noGrp="1" noChangeArrowheads="1"/>
          </p:cNvSpPr>
          <p:nvPr>
            <p:ph type="body" sz="quarter" idx="3"/>
          </p:nvPr>
        </p:nvSpPr>
        <p:spPr bwMode="auto">
          <a:xfrm>
            <a:off x="685800" y="4313238"/>
            <a:ext cx="5486400" cy="408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166" name="Rectangle 6"/>
          <p:cNvSpPr>
            <a:spLocks noGrp="1" noChangeArrowheads="1"/>
          </p:cNvSpPr>
          <p:nvPr>
            <p:ph type="ftr" sz="quarter" idx="4"/>
          </p:nvPr>
        </p:nvSpPr>
        <p:spPr bwMode="auto">
          <a:xfrm>
            <a:off x="0"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167" name="Rectangle 7"/>
          <p:cNvSpPr>
            <a:spLocks noGrp="1" noChangeArrowheads="1"/>
          </p:cNvSpPr>
          <p:nvPr>
            <p:ph type="sldNum" sz="quarter" idx="5"/>
          </p:nvPr>
        </p:nvSpPr>
        <p:spPr bwMode="auto">
          <a:xfrm>
            <a:off x="3884613"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C544883-86FE-4618-93F2-8A064DC9DCDF}" type="slidenum">
              <a:rPr lang="en-US"/>
              <a:pPr>
                <a:defRPr/>
              </a:pPr>
              <a:t>‹#›</a:t>
            </a:fld>
            <a:endParaRPr lang="en-US" dirty="0"/>
          </a:p>
        </p:txBody>
      </p:sp>
    </p:spTree>
    <p:extLst>
      <p:ext uri="{BB962C8B-B14F-4D97-AF65-F5344CB8AC3E}">
        <p14:creationId xmlns="" xmlns:p14="http://schemas.microsoft.com/office/powerpoint/2010/main" val="2243784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E118B84B-65A7-4DDB-9F88-52B0D82661FC}" type="slidenum">
              <a:rPr lang="en-US" smtClean="0">
                <a:latin typeface="Arial" pitchFamily="34" charset="0"/>
              </a:rPr>
              <a:pPr/>
              <a:t>7</a:t>
            </a:fld>
            <a:endParaRPr lang="en-US" dirty="0" smtClean="0">
              <a:latin typeface="Arial" pitchFamily="34"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r>
              <a:rPr lang="en-US" dirty="0" smtClean="0">
                <a:latin typeface="Arial" pitchFamily="34" charset="0"/>
              </a:rPr>
              <a:t>The American Petroleum Institute estimates that the avg. age in the oil &amp; gas industry is 51, amongst the oldest of any industry.</a:t>
            </a:r>
          </a:p>
          <a:p>
            <a:endParaRPr lang="en-US" dirty="0" smtClean="0">
              <a:latin typeface="Arial" pitchFamily="34" charset="0"/>
            </a:endParaRPr>
          </a:p>
          <a:p>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dt" sz="half" idx="10"/>
          </p:nvPr>
        </p:nvSpPr>
        <p:spPr/>
        <p:txBody>
          <a:bodyPr/>
          <a:lstStyle>
            <a:lvl1pPr>
              <a:defRPr/>
            </a:lvl1pPr>
          </a:lstStyle>
          <a:p>
            <a:pPr>
              <a:defRPr/>
            </a:pPr>
            <a:endParaRPr lang="en-US"/>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6439511C-3EC8-4956-B811-B0CE4FBCECBD}" type="slidenum">
              <a:rPr lang="en-US"/>
              <a:pPr>
                <a:defRPr/>
              </a:pPr>
              <a:t>‹#›</a:t>
            </a:fld>
            <a:endParaRPr lang="en-US" dirty="0"/>
          </a:p>
        </p:txBody>
      </p:sp>
    </p:spTree>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a:lvl1pPr>
          </a:lstStyle>
          <a:p>
            <a:pPr>
              <a:defRPr/>
            </a:pPr>
            <a:endParaRPr lang="en-US"/>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2623B9C9-453C-4BFD-862C-E9D965CF216A}" type="slidenum">
              <a:rPr lang="en-US"/>
              <a:pPr>
                <a:defRPr/>
              </a:pPr>
              <a:t>‹#›</a:t>
            </a:fld>
            <a:endParaRPr lang="en-US" dirty="0"/>
          </a:p>
        </p:txBody>
      </p:sp>
    </p:spTree>
  </p:cSld>
  <p:clrMapOvr>
    <a:masterClrMapping/>
  </p:clrMapOvr>
  <p:transition advClick="0" advTm="1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userDrawn="1"/>
        </p:nvSpPr>
        <p:spPr>
          <a:xfrm>
            <a:off x="1720850" y="5899150"/>
            <a:ext cx="5486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effectLst>
                  <a:outerShdw blurRad="38100" dist="38100" dir="2700000" algn="tl">
                    <a:srgbClr val="000000">
                      <a:alpha val="43137"/>
                    </a:srgbClr>
                  </a:outerShdw>
                </a:effectLst>
                <a:latin typeface="Arial" pitchFamily="34" charset="0"/>
                <a:cs typeface="Arial" pitchFamily="34" charset="0"/>
              </a:rPr>
              <a:t>2012 Rice Global E&amp;C Forum XV</a:t>
            </a:r>
          </a:p>
        </p:txBody>
      </p:sp>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6"/>
          <p:cNvSpPr>
            <a:spLocks noGrp="1" noChangeArrowheads="1"/>
          </p:cNvSpPr>
          <p:nvPr>
            <p:ph type="dt" sz="half" idx="10"/>
          </p:nvPr>
        </p:nvSpPr>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01ED26E5-A8AD-4F5B-BBA9-32C4A7E5551F}" type="slidenum">
              <a:rPr lang="en-US"/>
              <a:pPr>
                <a:defRPr/>
              </a:pPr>
              <a:t>‹#›</a:t>
            </a:fld>
            <a:endParaRPr lang="en-US" dirty="0"/>
          </a:p>
        </p:txBody>
      </p:sp>
    </p:spTree>
  </p:cSld>
  <p:clrMapOvr>
    <a:masterClrMapping/>
  </p:clrMapOvr>
  <p:transition advClick="0" advTm="1000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1755454D-7744-40DA-913B-BB55E862C0F1}" type="slidenum">
              <a:rPr lang="en-US"/>
              <a:pPr>
                <a:defRPr/>
              </a:pPr>
              <a:t>‹#›</a:t>
            </a:fld>
            <a:endParaRPr lang="en-US" dirty="0"/>
          </a:p>
        </p:txBody>
      </p:sp>
    </p:spTree>
  </p:cSld>
  <p:clrMapOvr>
    <a:masterClrMapping/>
  </p:clrMapOvr>
  <p:transition advClick="0" advTm="1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E405DA5E-0423-490E-901B-4942C48E7041}" type="slidenum">
              <a:rPr lang="en-US"/>
              <a:pPr>
                <a:defRPr/>
              </a:pPr>
              <a:t>‹#›</a:t>
            </a:fld>
            <a:endParaRPr lang="en-US" dirty="0"/>
          </a:p>
        </p:txBody>
      </p:sp>
    </p:spTree>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a:lvl1pPr>
          </a:lstStyle>
          <a:p>
            <a:pPr>
              <a:defRPr/>
            </a:pPr>
            <a:endParaRPr lang="en-US"/>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FC522437-2345-4E83-854A-80A802EECF3C}" type="slidenum">
              <a:rPr lang="en-US"/>
              <a:pPr>
                <a:defRPr/>
              </a:pPr>
              <a:t>‹#›</a:t>
            </a:fld>
            <a:endParaRPr lang="en-US" dirty="0"/>
          </a:p>
        </p:txBody>
      </p:sp>
    </p:spTree>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dt" sz="half" idx="10"/>
          </p:nvPr>
        </p:nvSpPr>
        <p:spPr/>
        <p:txBody>
          <a:bodyPr/>
          <a:lstStyle>
            <a:lvl1pPr>
              <a:defRPr/>
            </a:lvl1pPr>
          </a:lstStyle>
          <a:p>
            <a:pPr>
              <a:defRPr/>
            </a:pPr>
            <a:endParaRPr lang="en-US"/>
          </a:p>
        </p:txBody>
      </p:sp>
      <p:sp>
        <p:nvSpPr>
          <p:cNvPr id="7" name="Rectangle 7"/>
          <p:cNvSpPr>
            <a:spLocks noGrp="1" noChangeArrowheads="1"/>
          </p:cNvSpPr>
          <p:nvPr>
            <p:ph type="ftr" sz="quarter" idx="11"/>
          </p:nvPr>
        </p:nvSpPr>
        <p:spPr/>
        <p:txBody>
          <a:bodyPr/>
          <a:lstStyle>
            <a:lvl1pPr>
              <a:defRPr/>
            </a:lvl1pPr>
          </a:lstStyle>
          <a:p>
            <a:pPr>
              <a:defRPr/>
            </a:pPr>
            <a:endParaRPr lang="en-US"/>
          </a:p>
        </p:txBody>
      </p:sp>
      <p:sp>
        <p:nvSpPr>
          <p:cNvPr id="8" name="Rectangle 8"/>
          <p:cNvSpPr>
            <a:spLocks noGrp="1" noChangeArrowheads="1"/>
          </p:cNvSpPr>
          <p:nvPr>
            <p:ph type="sldNum" sz="quarter" idx="12"/>
          </p:nvPr>
        </p:nvSpPr>
        <p:spPr/>
        <p:txBody>
          <a:bodyPr/>
          <a:lstStyle>
            <a:lvl1pPr>
              <a:defRPr/>
            </a:lvl1pPr>
          </a:lstStyle>
          <a:p>
            <a:pPr>
              <a:defRPr/>
            </a:pPr>
            <a:fld id="{722413D0-3D06-4D2E-9B68-9FDC81504AC2}" type="slidenum">
              <a:rPr lang="en-US"/>
              <a:pPr>
                <a:defRPr/>
              </a:pPr>
              <a:t>‹#›</a:t>
            </a:fld>
            <a:endParaRPr lang="en-US" dirty="0"/>
          </a:p>
        </p:txBody>
      </p:sp>
    </p:spTree>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a:spLocks noGrp="1" noChangeArrowheads="1"/>
          </p:cNvSpPr>
          <p:nvPr>
            <p:ph type="dt" sz="half" idx="10"/>
          </p:nvPr>
        </p:nvSpPr>
        <p:spPr/>
        <p:txBody>
          <a:bodyPr/>
          <a:lstStyle>
            <a:lvl1pPr>
              <a:defRPr/>
            </a:lvl1pPr>
          </a:lstStyle>
          <a:p>
            <a:pPr>
              <a:defRPr/>
            </a:pPr>
            <a:endParaRPr lang="en-US"/>
          </a:p>
        </p:txBody>
      </p:sp>
      <p:sp>
        <p:nvSpPr>
          <p:cNvPr id="9" name="Rectangle 8"/>
          <p:cNvSpPr>
            <a:spLocks noGrp="1" noChangeArrowheads="1"/>
          </p:cNvSpPr>
          <p:nvPr>
            <p:ph type="ftr" sz="quarter" idx="11"/>
          </p:nvPr>
        </p:nvSpPr>
        <p:spPr/>
        <p:txBody>
          <a:bodyPr/>
          <a:lstStyle>
            <a:lvl1pPr>
              <a:defRPr/>
            </a:lvl1pPr>
          </a:lstStyle>
          <a:p>
            <a:pPr>
              <a:defRPr/>
            </a:pPr>
            <a:endParaRPr lang="en-US"/>
          </a:p>
        </p:txBody>
      </p:sp>
      <p:sp>
        <p:nvSpPr>
          <p:cNvPr id="10" name="Rectangle 9"/>
          <p:cNvSpPr>
            <a:spLocks noGrp="1" noChangeArrowheads="1"/>
          </p:cNvSpPr>
          <p:nvPr>
            <p:ph type="sldNum" sz="quarter" idx="12"/>
          </p:nvPr>
        </p:nvSpPr>
        <p:spPr/>
        <p:txBody>
          <a:bodyPr/>
          <a:lstStyle>
            <a:lvl1pPr>
              <a:defRPr/>
            </a:lvl1pPr>
          </a:lstStyle>
          <a:p>
            <a:pPr>
              <a:defRPr/>
            </a:pPr>
            <a:fld id="{E7C3984C-BD06-4F8B-B86C-558825A3BB45}" type="slidenum">
              <a:rPr lang="en-US"/>
              <a:pPr>
                <a:defRPr/>
              </a:pPr>
              <a:t>‹#›</a:t>
            </a:fld>
            <a:endParaRPr lang="en-US" dirty="0"/>
          </a:p>
        </p:txBody>
      </p:sp>
    </p:spTree>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dt" sz="half" idx="10"/>
          </p:nvPr>
        </p:nvSpPr>
        <p:spPr/>
        <p:txBody>
          <a:bodyPr/>
          <a:lstStyle>
            <a:lvl1pPr>
              <a:defRPr/>
            </a:lvl1pPr>
          </a:lstStyle>
          <a:p>
            <a:pPr>
              <a:defRPr/>
            </a:pPr>
            <a:endParaRPr lang="en-US"/>
          </a:p>
        </p:txBody>
      </p:sp>
      <p:sp>
        <p:nvSpPr>
          <p:cNvPr id="5" name="Rectangle 7"/>
          <p:cNvSpPr>
            <a:spLocks noGrp="1" noChangeArrowheads="1"/>
          </p:cNvSpPr>
          <p:nvPr>
            <p:ph type="ftr" sz="quarter" idx="11"/>
          </p:nvPr>
        </p:nvSpPr>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a:lvl1pPr>
          </a:lstStyle>
          <a:p>
            <a:pPr>
              <a:defRPr/>
            </a:pPr>
            <a:fld id="{99E83F97-1EEC-45B5-9B1C-9D83D7002F5C}" type="slidenum">
              <a:rPr lang="en-US"/>
              <a:pPr>
                <a:defRPr/>
              </a:pPr>
              <a:t>‹#›</a:t>
            </a:fld>
            <a:endParaRPr lang="en-US" dirty="0"/>
          </a:p>
        </p:txBody>
      </p:sp>
    </p:spTree>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dt" sz="half" idx="10"/>
          </p:nvPr>
        </p:nvSpPr>
        <p:spPr/>
        <p:txBody>
          <a:bodyPr/>
          <a:lstStyle>
            <a:lvl1pPr>
              <a:defRPr/>
            </a:lvl1pPr>
          </a:lstStyle>
          <a:p>
            <a:pPr>
              <a:defRPr/>
            </a:pPr>
            <a:endParaRPr lang="en-US"/>
          </a:p>
        </p:txBody>
      </p:sp>
      <p:sp>
        <p:nvSpPr>
          <p:cNvPr id="5" name="Rectangle 7"/>
          <p:cNvSpPr>
            <a:spLocks noGrp="1" noChangeArrowheads="1"/>
          </p:cNvSpPr>
          <p:nvPr>
            <p:ph type="ftr" sz="quarter" idx="11"/>
          </p:nvPr>
        </p:nvSpPr>
        <p:spPr/>
        <p:txBody>
          <a:bodyPr/>
          <a:lstStyle>
            <a:lvl1pPr>
              <a:defRPr dirty="0"/>
            </a:lvl1pPr>
          </a:lstStyle>
          <a:p>
            <a:pPr>
              <a:defRPr/>
            </a:pPr>
            <a:endParaRPr lang="en-US"/>
          </a:p>
        </p:txBody>
      </p:sp>
      <p:sp>
        <p:nvSpPr>
          <p:cNvPr id="6" name="Rectangle 8"/>
          <p:cNvSpPr>
            <a:spLocks noGrp="1" noChangeArrowheads="1"/>
          </p:cNvSpPr>
          <p:nvPr>
            <p:ph type="sldNum" sz="quarter" idx="12"/>
          </p:nvPr>
        </p:nvSpPr>
        <p:spPr/>
        <p:txBody>
          <a:bodyPr/>
          <a:lstStyle>
            <a:lvl1pPr>
              <a:defRPr/>
            </a:lvl1pPr>
          </a:lstStyle>
          <a:p>
            <a:pPr>
              <a:defRPr/>
            </a:pPr>
            <a:fld id="{020D0DEB-6895-40FD-9FAF-FA9F3843AB12}" type="slidenum">
              <a:rPr lang="en-US"/>
              <a:pPr>
                <a:defRPr/>
              </a:pPr>
              <a:t>‹#›</a:t>
            </a:fld>
            <a:endParaRPr lang="en-US" dirty="0"/>
          </a:p>
        </p:txBody>
      </p:sp>
    </p:spTree>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dt" sz="half" idx="10"/>
          </p:nvPr>
        </p:nvSpPr>
        <p:spPr/>
        <p:txBody>
          <a:bodyPr/>
          <a:lstStyle>
            <a:lvl1pPr>
              <a:defRPr/>
            </a:lvl1pPr>
          </a:lstStyle>
          <a:p>
            <a:pPr>
              <a:defRPr/>
            </a:pPr>
            <a:endParaRPr lang="en-US"/>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3AAA2821-0065-4807-95CA-4097132865B6}" type="slidenum">
              <a:rPr lang="en-US"/>
              <a:pPr>
                <a:defRPr/>
              </a:pPr>
              <a:t>‹#›</a:t>
            </a:fld>
            <a:endParaRPr lang="en-US" dirty="0"/>
          </a:p>
        </p:txBody>
      </p:sp>
    </p:spTree>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dt" sz="half" idx="10"/>
          </p:nvPr>
        </p:nvSpPr>
        <p:spPr/>
        <p:txBody>
          <a:bodyPr/>
          <a:lstStyle>
            <a:lvl1pPr>
              <a:defRPr/>
            </a:lvl1pPr>
          </a:lstStyle>
          <a:p>
            <a:pPr>
              <a:defRPr/>
            </a:pPr>
            <a:endParaRPr lang="en-US"/>
          </a:p>
        </p:txBody>
      </p:sp>
      <p:sp>
        <p:nvSpPr>
          <p:cNvPr id="7" name="Rectangle 7"/>
          <p:cNvSpPr>
            <a:spLocks noGrp="1" noChangeArrowheads="1"/>
          </p:cNvSpPr>
          <p:nvPr>
            <p:ph type="ftr" sz="quarter" idx="11"/>
          </p:nvPr>
        </p:nvSpPr>
        <p:spPr/>
        <p:txBody>
          <a:bodyPr/>
          <a:lstStyle>
            <a:lvl1pPr>
              <a:defRPr/>
            </a:lvl1pPr>
          </a:lstStyle>
          <a:p>
            <a:pPr>
              <a:defRPr/>
            </a:pPr>
            <a:endParaRPr lang="en-US"/>
          </a:p>
        </p:txBody>
      </p:sp>
      <p:sp>
        <p:nvSpPr>
          <p:cNvPr id="8" name="Rectangle 8"/>
          <p:cNvSpPr>
            <a:spLocks noGrp="1" noChangeArrowheads="1"/>
          </p:cNvSpPr>
          <p:nvPr>
            <p:ph type="sldNum" sz="quarter" idx="12"/>
          </p:nvPr>
        </p:nvSpPr>
        <p:spPr/>
        <p:txBody>
          <a:bodyPr/>
          <a:lstStyle>
            <a:lvl1pPr>
              <a:defRPr/>
            </a:lvl1pPr>
          </a:lstStyle>
          <a:p>
            <a:pPr>
              <a:defRPr/>
            </a:pPr>
            <a:fld id="{E0F1770D-C1EC-4134-9279-1291093B7646}" type="slidenum">
              <a:rPr lang="en-US"/>
              <a:pPr>
                <a:defRPr/>
              </a:pPr>
              <a:t>‹#›</a:t>
            </a:fld>
            <a:endParaRPr lang="en-US" dirty="0"/>
          </a:p>
        </p:txBody>
      </p:sp>
    </p:spTree>
  </p:cSld>
  <p:clrMapOvr>
    <a:masterClrMapping/>
  </p:clrMapOvr>
  <p:transition advClick="0" advTm="1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userDrawn="1"/>
        </p:nvSpPr>
        <p:spPr>
          <a:xfrm>
            <a:off x="1720850" y="5899150"/>
            <a:ext cx="5486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effectLst>
                  <a:outerShdw blurRad="38100" dist="38100" dir="2700000" algn="tl">
                    <a:srgbClr val="000000">
                      <a:alpha val="43137"/>
                    </a:srgbClr>
                  </a:outerShdw>
                </a:effectLst>
                <a:latin typeface="Arial" pitchFamily="34" charset="0"/>
                <a:cs typeface="Arial" pitchFamily="34" charset="0"/>
              </a:rPr>
              <a:t>2012 Rice Global E&amp;C Forum XV</a:t>
            </a:r>
          </a:p>
        </p:txBody>
      </p:sp>
      <p:pic>
        <p:nvPicPr>
          <p:cNvPr id="1027" name="Picture 2" descr="j0181136"/>
          <p:cNvPicPr>
            <a:picLocks noChangeAspect="1" noChangeArrowheads="1"/>
          </p:cNvPicPr>
          <p:nvPr/>
        </p:nvPicPr>
        <p:blipFill>
          <a:blip r:embed="rId14" cstate="print">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64515" name="Rectangle 3"/>
          <p:cNvSpPr>
            <a:spLocks noChangeArrowheads="1"/>
          </p:cNvSpPr>
          <p:nvPr/>
        </p:nvSpPr>
        <p:spPr bwMode="auto">
          <a:xfrm>
            <a:off x="0" y="5486400"/>
            <a:ext cx="9144000" cy="1371600"/>
          </a:xfrm>
          <a:prstGeom prst="rect">
            <a:avLst/>
          </a:prstGeom>
          <a:solidFill>
            <a:schemeClr val="bg1"/>
          </a:solidFill>
          <a:ln w="9525">
            <a:noFill/>
            <a:miter lim="800000"/>
            <a:headEnd/>
            <a:tailEnd/>
          </a:ln>
          <a:effectLst/>
        </p:spPr>
        <p:txBody>
          <a:bodyPr wrap="none" anchor="ctr"/>
          <a:lstStyle/>
          <a:p>
            <a:pPr>
              <a:defRPr/>
            </a:pPr>
            <a:endParaRPr lang="en-US" dirty="0"/>
          </a:p>
        </p:txBody>
      </p:sp>
      <p:sp>
        <p:nvSpPr>
          <p:cNvPr id="1029" name="Rectangle 4"/>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 name="Rectangle 14"/>
          <p:cNvSpPr/>
          <p:nvPr userDrawn="1"/>
        </p:nvSpPr>
        <p:spPr>
          <a:xfrm>
            <a:off x="1873250" y="5867400"/>
            <a:ext cx="54864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effectLst>
                  <a:outerShdw blurRad="38100" dist="38100" dir="2700000" algn="tl">
                    <a:srgbClr val="000000">
                      <a:alpha val="43137"/>
                    </a:srgbClr>
                  </a:outerShdw>
                </a:effectLst>
                <a:latin typeface="Arial" pitchFamily="34" charset="0"/>
                <a:cs typeface="Arial" pitchFamily="34" charset="0"/>
              </a:rPr>
              <a:t>2012 Rice Global E&amp;C Forum XV</a:t>
            </a:r>
          </a:p>
        </p:txBody>
      </p:sp>
      <p:sp>
        <p:nvSpPr>
          <p:cNvPr id="1030" name="Rectangle 5"/>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451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452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5D6174-0969-4EF7-87B4-FF7FA7721D80}" type="slidenum">
              <a:rPr lang="en-US"/>
              <a:pPr>
                <a:defRPr/>
              </a:pPr>
              <a:t>‹#›</a:t>
            </a:fld>
            <a:endParaRPr lang="en-US" dirty="0"/>
          </a:p>
        </p:txBody>
      </p:sp>
      <p:sp>
        <p:nvSpPr>
          <p:cNvPr id="64522" name="Text Box 10"/>
          <p:cNvSpPr txBox="1">
            <a:spLocks noChangeArrowheads="1"/>
          </p:cNvSpPr>
          <p:nvPr/>
        </p:nvSpPr>
        <p:spPr bwMode="auto">
          <a:xfrm>
            <a:off x="-92075" y="1184275"/>
            <a:ext cx="184150" cy="457200"/>
          </a:xfrm>
          <a:prstGeom prst="rect">
            <a:avLst/>
          </a:prstGeom>
          <a:noFill/>
          <a:ln w="9525">
            <a:noFill/>
            <a:miter lim="800000"/>
            <a:headEnd/>
            <a:tailEnd/>
          </a:ln>
          <a:effectLst/>
        </p:spPr>
        <p:txBody>
          <a:bodyPr wrap="none">
            <a:spAutoFit/>
          </a:bodyPr>
          <a:lstStyle/>
          <a:p>
            <a:pPr>
              <a:defRPr/>
            </a:pPr>
            <a:endParaRPr lang="en-US" dirty="0"/>
          </a:p>
        </p:txBody>
      </p:sp>
      <p:pic>
        <p:nvPicPr>
          <p:cNvPr id="1036" name="Picture 11" descr="mso7116D"/>
          <p:cNvPicPr>
            <a:picLocks noChangeAspect="1" noChangeArrowheads="1"/>
          </p:cNvPicPr>
          <p:nvPr/>
        </p:nvPicPr>
        <p:blipFill>
          <a:blip r:embed="rId15" cstate="print"/>
          <a:srcRect/>
          <a:stretch>
            <a:fillRect/>
          </a:stretch>
        </p:blipFill>
        <p:spPr bwMode="auto">
          <a:xfrm>
            <a:off x="228600" y="5486400"/>
            <a:ext cx="1082675" cy="1371600"/>
          </a:xfrm>
          <a:prstGeom prst="rect">
            <a:avLst/>
          </a:prstGeom>
          <a:noFill/>
          <a:ln w="9525">
            <a:noFill/>
            <a:miter lim="800000"/>
            <a:headEnd/>
            <a:tailEnd/>
          </a:ln>
        </p:spPr>
      </p:pic>
      <p:pic>
        <p:nvPicPr>
          <p:cNvPr id="1037" name="Picture 13" descr="RiceLogo50072dpi"/>
          <p:cNvPicPr>
            <a:picLocks noChangeAspect="1" noChangeArrowheads="1"/>
          </p:cNvPicPr>
          <p:nvPr userDrawn="1"/>
        </p:nvPicPr>
        <p:blipFill>
          <a:blip r:embed="rId16" cstate="print"/>
          <a:srcRect/>
          <a:stretch>
            <a:fillRect/>
          </a:stretch>
        </p:blipFill>
        <p:spPr bwMode="auto">
          <a:xfrm>
            <a:off x="7391400" y="5867400"/>
            <a:ext cx="1524000" cy="622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73" r:id="rId12"/>
  </p:sldLayoutIdLst>
  <p:transition advClick="0" advTm="1000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smtClean="0"/>
              <a:t>Surviving the Talent Shortage: </a:t>
            </a:r>
            <a:br>
              <a:rPr lang="en-US" dirty="0" smtClean="0"/>
            </a:br>
            <a:r>
              <a:rPr lang="en-US" dirty="0"/>
              <a:t>A</a:t>
            </a:r>
            <a:r>
              <a:rPr lang="en-US" dirty="0" smtClean="0"/>
              <a:t> Panel Discussion</a:t>
            </a:r>
            <a:endParaRPr lang="en-US" dirty="0"/>
          </a:p>
        </p:txBody>
      </p:sp>
      <p:sp>
        <p:nvSpPr>
          <p:cNvPr id="3" name="Subtitle 2"/>
          <p:cNvSpPr>
            <a:spLocks noGrp="1"/>
          </p:cNvSpPr>
          <p:nvPr>
            <p:ph type="subTitle" idx="1"/>
          </p:nvPr>
        </p:nvSpPr>
        <p:spPr>
          <a:xfrm>
            <a:off x="1447800" y="3352800"/>
            <a:ext cx="6400800" cy="1219200"/>
          </a:xfrm>
        </p:spPr>
        <p:txBody>
          <a:bodyPr/>
          <a:lstStyle/>
          <a:p>
            <a:r>
              <a:rPr lang="en-US" dirty="0" smtClean="0"/>
              <a:t>Rice Global E&amp;C Forum Roundtable</a:t>
            </a:r>
          </a:p>
          <a:p>
            <a:r>
              <a:rPr lang="en-US" sz="2400" dirty="0" smtClean="0"/>
              <a:t>July 13, 2012</a:t>
            </a:r>
            <a:endParaRPr lang="en-US" sz="2400" dirty="0"/>
          </a:p>
        </p:txBody>
      </p:sp>
      <p:sp>
        <p:nvSpPr>
          <p:cNvPr id="4" name="Rectangle 3"/>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133600"/>
            <a:ext cx="5334000" cy="1470025"/>
          </a:xfrm>
        </p:spPr>
        <p:txBody>
          <a:bodyPr/>
          <a:lstStyle/>
          <a:p>
            <a:r>
              <a:rPr lang="en-US" dirty="0" smtClean="0"/>
              <a:t>Q&amp;A Discussions</a:t>
            </a:r>
            <a:endParaRPr lang="en-US" dirty="0"/>
          </a:p>
        </p:txBody>
      </p:sp>
      <p:sp>
        <p:nvSpPr>
          <p:cNvPr id="3" name="Rectangle 2"/>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Discussion Topics</a:t>
            </a:r>
            <a:endParaRPr lang="en-US" dirty="0"/>
          </a:p>
        </p:txBody>
      </p:sp>
      <p:sp>
        <p:nvSpPr>
          <p:cNvPr id="3" name="Content Placeholder 2"/>
          <p:cNvSpPr>
            <a:spLocks noGrp="1"/>
          </p:cNvSpPr>
          <p:nvPr>
            <p:ph idx="1"/>
          </p:nvPr>
        </p:nvSpPr>
        <p:spPr/>
        <p:txBody>
          <a:bodyPr/>
          <a:lstStyle/>
          <a:p>
            <a:r>
              <a:rPr lang="en-US" dirty="0" smtClean="0"/>
              <a:t>The Current Talent Shortage</a:t>
            </a:r>
          </a:p>
          <a:p>
            <a:r>
              <a:rPr lang="en-US" dirty="0" smtClean="0"/>
              <a:t>The Global Pool of Available Talent</a:t>
            </a:r>
          </a:p>
          <a:p>
            <a:r>
              <a:rPr lang="en-US" dirty="0" smtClean="0"/>
              <a:t>Strategies for Recruiting and Retaining Skilled Employees</a:t>
            </a:r>
          </a:p>
          <a:p>
            <a:r>
              <a:rPr lang="en-US" dirty="0" smtClean="0"/>
              <a:t>Training and University Hiring</a:t>
            </a:r>
            <a:endParaRPr lang="en-US" dirty="0"/>
          </a:p>
        </p:txBody>
      </p:sp>
      <p:sp>
        <p:nvSpPr>
          <p:cNvPr id="4" name="Rectangle 3"/>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dirty="0" smtClean="0"/>
              <a:t>Panelists</a:t>
            </a:r>
            <a:endParaRPr lang="en-US" dirty="0"/>
          </a:p>
        </p:txBody>
      </p:sp>
      <p:sp>
        <p:nvSpPr>
          <p:cNvPr id="3" name="Content Placeholder 2"/>
          <p:cNvSpPr>
            <a:spLocks noGrp="1"/>
          </p:cNvSpPr>
          <p:nvPr>
            <p:ph idx="1"/>
          </p:nvPr>
        </p:nvSpPr>
        <p:spPr>
          <a:xfrm>
            <a:off x="609600" y="1447800"/>
            <a:ext cx="7772400" cy="4114800"/>
          </a:xfrm>
        </p:spPr>
        <p:txBody>
          <a:bodyPr>
            <a:normAutofit lnSpcReduction="10000"/>
          </a:bodyPr>
          <a:lstStyle/>
          <a:p>
            <a:pPr>
              <a:buNone/>
            </a:pPr>
            <a:r>
              <a:rPr lang="en-US" dirty="0" smtClean="0"/>
              <a:t>Dave Lee, CEO &amp; Co-Founder </a:t>
            </a:r>
          </a:p>
          <a:p>
            <a:pPr>
              <a:buNone/>
            </a:pPr>
            <a:r>
              <a:rPr lang="en-US" dirty="0" smtClean="0"/>
              <a:t>Covelo Group</a:t>
            </a:r>
          </a:p>
          <a:p>
            <a:pPr>
              <a:buNone/>
            </a:pPr>
            <a:endParaRPr lang="en-US" sz="1800" dirty="0"/>
          </a:p>
          <a:p>
            <a:pPr>
              <a:buNone/>
            </a:pPr>
            <a:r>
              <a:rPr lang="en-US" dirty="0" smtClean="0"/>
              <a:t>Steve Allen, Sr. VP Human Resources</a:t>
            </a:r>
          </a:p>
          <a:p>
            <a:pPr>
              <a:buNone/>
            </a:pPr>
            <a:r>
              <a:rPr lang="en-US" dirty="0" err="1" smtClean="0"/>
              <a:t>Technip</a:t>
            </a:r>
            <a:r>
              <a:rPr lang="en-US" dirty="0" smtClean="0"/>
              <a:t> North America</a:t>
            </a:r>
          </a:p>
          <a:p>
            <a:pPr>
              <a:buNone/>
            </a:pPr>
            <a:endParaRPr lang="en-US" sz="1900" dirty="0"/>
          </a:p>
          <a:p>
            <a:pPr>
              <a:buNone/>
            </a:pPr>
            <a:r>
              <a:rPr lang="en-US" dirty="0" smtClean="0"/>
              <a:t>Bill Bradshaw, President</a:t>
            </a:r>
          </a:p>
          <a:p>
            <a:pPr>
              <a:buNone/>
            </a:pPr>
            <a:r>
              <a:rPr lang="en-US" dirty="0" smtClean="0"/>
              <a:t>Affinity Management Group</a:t>
            </a:r>
          </a:p>
        </p:txBody>
      </p:sp>
      <p:sp>
        <p:nvSpPr>
          <p:cNvPr id="4" name="Rectangle 3"/>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143000"/>
          </a:xfrm>
        </p:spPr>
        <p:txBody>
          <a:bodyPr/>
          <a:lstStyle/>
          <a:p>
            <a:r>
              <a:rPr lang="en-US" dirty="0" smtClean="0"/>
              <a:t>Dave Lee</a:t>
            </a:r>
            <a:endParaRPr lang="en-US" dirty="0"/>
          </a:p>
        </p:txBody>
      </p:sp>
      <p:sp>
        <p:nvSpPr>
          <p:cNvPr id="3" name="Content Placeholder 2"/>
          <p:cNvSpPr>
            <a:spLocks noGrp="1"/>
          </p:cNvSpPr>
          <p:nvPr>
            <p:ph idx="1"/>
          </p:nvPr>
        </p:nvSpPr>
        <p:spPr>
          <a:xfrm>
            <a:off x="2895600" y="1295401"/>
            <a:ext cx="5943600" cy="3657600"/>
          </a:xfrm>
        </p:spPr>
        <p:txBody>
          <a:bodyPr>
            <a:normAutofit/>
          </a:bodyPr>
          <a:lstStyle/>
          <a:p>
            <a:pPr>
              <a:buNone/>
            </a:pPr>
            <a:r>
              <a:rPr lang="en-US" sz="2200" dirty="0" smtClean="0"/>
              <a:t>	</a:t>
            </a:r>
            <a:r>
              <a:rPr lang="en-US" sz="2000" dirty="0" smtClean="0"/>
              <a:t>David J. Lee is the CEO and Co-Founder of Covelo Group, a leader in vendor management services and related technologies for the Engineering &amp; Construction (E&amp;C) sector.  David has over 18 years of experience in management consulting, human resources and senior management with leading organizations such as </a:t>
            </a:r>
            <a:r>
              <a:rPr lang="en-US" sz="2000" dirty="0" err="1" smtClean="0"/>
              <a:t>SeatonCorp</a:t>
            </a:r>
            <a:r>
              <a:rPr lang="en-US" sz="2000" dirty="0" smtClean="0"/>
              <a:t>, Deloitte Consulting, and Bechtel Corporation.  David holds a double B.A. from University of Colorado – Boulder and an M.B.A. from Northwestern University’s Kellogg School of Management</a:t>
            </a:r>
            <a:r>
              <a:rPr lang="en-US" sz="2000" dirty="0" smtClean="0"/>
              <a:t>.</a:t>
            </a:r>
            <a:endParaRPr lang="en-US" dirty="0"/>
          </a:p>
        </p:txBody>
      </p:sp>
      <p:pic>
        <p:nvPicPr>
          <p:cNvPr id="5" name="Picture 4" descr="Lee ZH1U9611 emailsize.jpg"/>
          <p:cNvPicPr>
            <a:picLocks noChangeAspect="1"/>
          </p:cNvPicPr>
          <p:nvPr/>
        </p:nvPicPr>
        <p:blipFill>
          <a:blip r:embed="rId2" cstate="print"/>
          <a:stretch>
            <a:fillRect/>
          </a:stretch>
        </p:blipFill>
        <p:spPr>
          <a:xfrm>
            <a:off x="533400" y="1371600"/>
            <a:ext cx="2232234" cy="3108960"/>
          </a:xfrm>
          <a:prstGeom prst="rect">
            <a:avLst/>
          </a:prstGeom>
        </p:spPr>
      </p:pic>
      <p:sp>
        <p:nvSpPr>
          <p:cNvPr id="6" name="Rectangle 5"/>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772400" cy="1143000"/>
          </a:xfrm>
        </p:spPr>
        <p:txBody>
          <a:bodyPr/>
          <a:lstStyle/>
          <a:p>
            <a:r>
              <a:rPr lang="en-US" dirty="0" smtClean="0"/>
              <a:t>Steve Allen</a:t>
            </a:r>
            <a:endParaRPr lang="en-US" dirty="0"/>
          </a:p>
        </p:txBody>
      </p:sp>
      <p:sp>
        <p:nvSpPr>
          <p:cNvPr id="3" name="Content Placeholder 2"/>
          <p:cNvSpPr>
            <a:spLocks noGrp="1"/>
          </p:cNvSpPr>
          <p:nvPr>
            <p:ph idx="1"/>
          </p:nvPr>
        </p:nvSpPr>
        <p:spPr>
          <a:xfrm>
            <a:off x="2895600" y="1600200"/>
            <a:ext cx="5943600" cy="4724400"/>
          </a:xfrm>
        </p:spPr>
        <p:txBody>
          <a:bodyPr>
            <a:noAutofit/>
          </a:bodyPr>
          <a:lstStyle/>
          <a:p>
            <a:pPr>
              <a:buNone/>
            </a:pPr>
            <a:r>
              <a:rPr lang="en-US" sz="2000" dirty="0" smtClean="0"/>
              <a:t>	Stephen L. Allen has more than 25 years experience in Human Resources. Currently the Senior Vice President of HR for North American branch of the engineering and technology company </a:t>
            </a:r>
            <a:r>
              <a:rPr lang="en-US" sz="2000" dirty="0" err="1" smtClean="0"/>
              <a:t>Technip</a:t>
            </a:r>
            <a:r>
              <a:rPr lang="en-US" sz="2000" dirty="0" smtClean="0"/>
              <a:t>, Mr. Allen is responsible for 3,000 employees worldwide. He holds a Bachelors of Business Administration in Marketing and Communications from the University of Central Oklahoma and an MBA in Organization Effectiveness from the University of Nebraska, as well as PHR and SPHR certifications.	</a:t>
            </a:r>
          </a:p>
          <a:p>
            <a:pPr>
              <a:buNone/>
            </a:pPr>
            <a:r>
              <a:rPr lang="en-US" sz="2000" dirty="0" smtClean="0"/>
              <a:t>	</a:t>
            </a:r>
          </a:p>
          <a:p>
            <a:pPr>
              <a:buNone/>
            </a:pPr>
            <a:r>
              <a:rPr lang="en-US" sz="2000" dirty="0" smtClean="0"/>
              <a:t>	</a:t>
            </a:r>
          </a:p>
          <a:p>
            <a:pPr>
              <a:buNone/>
            </a:pPr>
            <a:endParaRPr lang="en-US" sz="2000" dirty="0" smtClean="0"/>
          </a:p>
          <a:p>
            <a:pPr>
              <a:buNone/>
            </a:pPr>
            <a:endParaRPr lang="en-US" sz="2000" dirty="0"/>
          </a:p>
        </p:txBody>
      </p:sp>
      <p:pic>
        <p:nvPicPr>
          <p:cNvPr id="1026" name="Picture 2"/>
          <p:cNvPicPr>
            <a:picLocks noChangeAspect="1" noChangeArrowheads="1"/>
          </p:cNvPicPr>
          <p:nvPr/>
        </p:nvPicPr>
        <p:blipFill>
          <a:blip r:embed="rId2" cstate="print"/>
          <a:srcRect/>
          <a:stretch>
            <a:fillRect/>
          </a:stretch>
        </p:blipFill>
        <p:spPr bwMode="auto">
          <a:xfrm>
            <a:off x="914400" y="1600200"/>
            <a:ext cx="2011680" cy="3017520"/>
          </a:xfrm>
          <a:prstGeom prst="rect">
            <a:avLst/>
          </a:prstGeom>
          <a:noFill/>
          <a:ln w="9525">
            <a:noFill/>
            <a:miter lim="800000"/>
            <a:headEnd/>
            <a:tailEnd/>
          </a:ln>
          <a:effectLst/>
        </p:spPr>
      </p:pic>
      <p:sp>
        <p:nvSpPr>
          <p:cNvPr id="5" name="Rectangle 4"/>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772400" cy="1143000"/>
          </a:xfrm>
        </p:spPr>
        <p:txBody>
          <a:bodyPr/>
          <a:lstStyle/>
          <a:p>
            <a:r>
              <a:rPr lang="en-US" dirty="0" smtClean="0"/>
              <a:t>Bill Bradshaw</a:t>
            </a:r>
            <a:endParaRPr lang="en-US" dirty="0"/>
          </a:p>
        </p:txBody>
      </p:sp>
      <p:sp>
        <p:nvSpPr>
          <p:cNvPr id="3" name="Content Placeholder 2"/>
          <p:cNvSpPr>
            <a:spLocks noGrp="1"/>
          </p:cNvSpPr>
          <p:nvPr>
            <p:ph idx="1"/>
          </p:nvPr>
        </p:nvSpPr>
        <p:spPr>
          <a:xfrm>
            <a:off x="2895600" y="1600200"/>
            <a:ext cx="5943600" cy="4525963"/>
          </a:xfrm>
        </p:spPr>
        <p:txBody>
          <a:bodyPr>
            <a:normAutofit/>
          </a:bodyPr>
          <a:lstStyle/>
          <a:p>
            <a:pPr>
              <a:buNone/>
            </a:pPr>
            <a:r>
              <a:rPr lang="en-US" sz="2000" dirty="0" smtClean="0"/>
              <a:t>	Bill Bradshaw currently serves as the President of Affinity, a nationwide Oil &amp; Gas Staffing &amp; Recruiting Firm headquartered in Houston, TX. He is responsible for all business operations of the organization. Mr. Bradshaw took over as President of Affinity in June of 2010 and has grown the organization from a small regional staffing firm, to a multi-national executive search firm with locations in TX, LA, WV, and soon CO.  Bill holds a BS in Economics from the University of Texas at Austin and currently resides in Northwest Houston with his wife and three children.</a:t>
            </a:r>
          </a:p>
          <a:p>
            <a:pPr>
              <a:buNone/>
            </a:pPr>
            <a:endParaRPr lang="en-US" sz="2000" dirty="0" smtClean="0"/>
          </a:p>
          <a:p>
            <a:pPr>
              <a:buNone/>
            </a:pPr>
            <a:endParaRPr lang="en-US" sz="2400" dirty="0" smtClean="0"/>
          </a:p>
          <a:p>
            <a:pPr>
              <a:buNone/>
            </a:pP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762000" y="1600200"/>
            <a:ext cx="2201872" cy="2560320"/>
          </a:xfrm>
          <a:prstGeom prst="rect">
            <a:avLst/>
          </a:prstGeom>
          <a:noFill/>
          <a:ln w="9525">
            <a:noFill/>
            <a:miter lim="800000"/>
            <a:headEnd/>
            <a:tailEnd/>
          </a:ln>
        </p:spPr>
      </p:pic>
      <p:sp>
        <p:nvSpPr>
          <p:cNvPr id="5" name="Rectangle 4"/>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bc logo.gif"/>
          <p:cNvPicPr>
            <a:picLocks noChangeAspect="1"/>
          </p:cNvPicPr>
          <p:nvPr/>
        </p:nvPicPr>
        <p:blipFill>
          <a:blip r:embed="rId3" cstate="print"/>
          <a:srcRect t="24242" b="22727"/>
          <a:stretch>
            <a:fillRect/>
          </a:stretch>
        </p:blipFill>
        <p:spPr>
          <a:xfrm>
            <a:off x="1143000" y="4038600"/>
            <a:ext cx="2011680" cy="1066800"/>
          </a:xfrm>
          <a:prstGeom prst="rect">
            <a:avLst/>
          </a:prstGeom>
        </p:spPr>
      </p:pic>
      <p:sp>
        <p:nvSpPr>
          <p:cNvPr id="4098" name="Rectangle 2"/>
          <p:cNvSpPr>
            <a:spLocks noGrp="1" noChangeArrowheads="1"/>
          </p:cNvSpPr>
          <p:nvPr>
            <p:ph type="title"/>
          </p:nvPr>
        </p:nvSpPr>
        <p:spPr>
          <a:xfrm>
            <a:off x="762000" y="152400"/>
            <a:ext cx="7772400" cy="1143000"/>
          </a:xfrm>
        </p:spPr>
        <p:txBody>
          <a:bodyPr/>
          <a:lstStyle/>
          <a:p>
            <a:r>
              <a:rPr lang="en-US" dirty="0" smtClean="0"/>
              <a:t>Unprecedented Talent Challenge</a:t>
            </a:r>
          </a:p>
        </p:txBody>
      </p:sp>
      <p:sp>
        <p:nvSpPr>
          <p:cNvPr id="4099" name="Rectangle 3"/>
          <p:cNvSpPr>
            <a:spLocks noGrp="1" noChangeArrowheads="1"/>
          </p:cNvSpPr>
          <p:nvPr>
            <p:ph type="body" idx="1"/>
          </p:nvPr>
        </p:nvSpPr>
        <p:spPr>
          <a:xfrm>
            <a:off x="762000" y="1295400"/>
            <a:ext cx="8077200" cy="2057400"/>
          </a:xfrm>
        </p:spPr>
        <p:txBody>
          <a:bodyPr>
            <a:normAutofit fontScale="92500"/>
          </a:bodyPr>
          <a:lstStyle/>
          <a:p>
            <a:pPr>
              <a:buFont typeface="Wingdings" pitchFamily="2" charset="2"/>
              <a:buChar char="q"/>
            </a:pPr>
            <a:r>
              <a:rPr lang="en-US" sz="3000" dirty="0" smtClean="0"/>
              <a:t>Well Documented Shortage of Engineers Worldwide </a:t>
            </a:r>
          </a:p>
          <a:p>
            <a:pPr lvl="1">
              <a:buFont typeface="Wingdings" pitchFamily="2" charset="2"/>
              <a:buChar char="ü"/>
            </a:pPr>
            <a:r>
              <a:rPr lang="en-US" b="1" dirty="0" smtClean="0">
                <a:solidFill>
                  <a:schemeClr val="tx2"/>
                </a:solidFill>
              </a:rPr>
              <a:t>Aging Workforce</a:t>
            </a:r>
          </a:p>
          <a:p>
            <a:pPr lvl="1">
              <a:buFont typeface="Wingdings" pitchFamily="2" charset="2"/>
              <a:buChar char="ü"/>
            </a:pPr>
            <a:r>
              <a:rPr lang="en-US" b="1" dirty="0" smtClean="0">
                <a:solidFill>
                  <a:schemeClr val="tx2"/>
                </a:solidFill>
              </a:rPr>
              <a:t>Diminishing College Enrollment in N.A.</a:t>
            </a:r>
          </a:p>
          <a:p>
            <a:pPr lvl="1">
              <a:buFont typeface="Wingdings" pitchFamily="2" charset="2"/>
              <a:buChar char="ü"/>
            </a:pPr>
            <a:r>
              <a:rPr lang="en-US" b="1" dirty="0" smtClean="0">
                <a:solidFill>
                  <a:schemeClr val="tx2"/>
                </a:solidFill>
              </a:rPr>
              <a:t>Simultaneous Boom Cycle Across Multiple Sectors</a:t>
            </a:r>
          </a:p>
          <a:p>
            <a:pPr>
              <a:spcBef>
                <a:spcPts val="0"/>
              </a:spcBef>
            </a:pPr>
            <a:endParaRPr lang="en-US" b="1" dirty="0" smtClean="0">
              <a:solidFill>
                <a:srgbClr val="87B757"/>
              </a:solidFill>
            </a:endParaRPr>
          </a:p>
          <a:p>
            <a:endParaRPr lang="en-US" dirty="0" smtClean="0"/>
          </a:p>
          <a:p>
            <a:pPr lvl="8"/>
            <a:endParaRPr lang="en-US" dirty="0" smtClean="0"/>
          </a:p>
        </p:txBody>
      </p:sp>
      <p:sp>
        <p:nvSpPr>
          <p:cNvPr id="8" name="Rectangle 7"/>
          <p:cNvSpPr/>
          <p:nvPr/>
        </p:nvSpPr>
        <p:spPr>
          <a:xfrm>
            <a:off x="228600" y="3429000"/>
            <a:ext cx="8458200" cy="523220"/>
          </a:xfrm>
          <a:prstGeom prst="rect">
            <a:avLst/>
          </a:prstGeom>
        </p:spPr>
        <p:txBody>
          <a:bodyPr wrap="square">
            <a:spAutoFit/>
          </a:bodyPr>
          <a:lstStyle/>
          <a:p>
            <a:pPr lvl="1">
              <a:buFont typeface="Wingdings" pitchFamily="2" charset="2"/>
              <a:buChar char="q"/>
            </a:pPr>
            <a:r>
              <a:rPr lang="en-US" sz="2800" dirty="0" smtClean="0"/>
              <a:t>2010 SBC Oil &amp; Gas HR Benchmark – March 2011</a:t>
            </a:r>
          </a:p>
        </p:txBody>
      </p:sp>
      <p:sp>
        <p:nvSpPr>
          <p:cNvPr id="6" name="Rectangle 5"/>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Impact on Business</a:t>
            </a:r>
            <a:endParaRPr lang="en-US" dirty="0"/>
          </a:p>
        </p:txBody>
      </p:sp>
      <p:graphicFrame>
        <p:nvGraphicFramePr>
          <p:cNvPr id="4" name="Content Placeholder 3"/>
          <p:cNvGraphicFramePr>
            <a:graphicFrameLocks/>
          </p:cNvGraphicFramePr>
          <p:nvPr/>
        </p:nvGraphicFramePr>
        <p:xfrm>
          <a:off x="533400" y="1219200"/>
          <a:ext cx="8153400" cy="3581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533400" y="3657600"/>
            <a:ext cx="8077200" cy="830997"/>
          </a:xfrm>
          <a:prstGeom prst="rect">
            <a:avLst/>
          </a:prstGeom>
          <a:noFill/>
        </p:spPr>
        <p:txBody>
          <a:bodyPr wrap="square" rtlCol="0">
            <a:spAutoFit/>
          </a:bodyPr>
          <a:lstStyle/>
          <a:p>
            <a:r>
              <a:rPr lang="en-US" sz="4800" dirty="0" smtClean="0"/>
              <a:t>   $		     $$		$$$	 $$$$</a:t>
            </a:r>
            <a:endParaRPr lang="en-US" sz="4800" dirty="0"/>
          </a:p>
        </p:txBody>
      </p:sp>
      <p:sp>
        <p:nvSpPr>
          <p:cNvPr id="5" name="Rectangle 4"/>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457200" y="990600"/>
          <a:ext cx="80772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txBox="1">
            <a:spLocks noChangeArrowheads="1"/>
          </p:cNvSpPr>
          <p:nvPr/>
        </p:nvSpPr>
        <p:spPr>
          <a:xfrm>
            <a:off x="457200" y="76200"/>
            <a:ext cx="8229600" cy="8382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0" cap="none" spc="0" normalizeH="0" baseline="0" noProof="0" dirty="0" smtClean="0">
                <a:ln>
                  <a:noFill/>
                </a:ln>
                <a:solidFill>
                  <a:schemeClr val="tx2"/>
                </a:solidFill>
                <a:effectLst/>
                <a:uLnTx/>
                <a:uFillTx/>
                <a:latin typeface="+mj-lt"/>
                <a:ea typeface="+mj-ea"/>
                <a:cs typeface="+mj-cs"/>
              </a:rPr>
              <a:t>The Engineering</a:t>
            </a:r>
            <a:r>
              <a:rPr lang="en-US" sz="4400" kern="0" dirty="0" smtClean="0">
                <a:solidFill>
                  <a:schemeClr val="tx2"/>
                </a:solidFill>
                <a:latin typeface="+mj-lt"/>
                <a:ea typeface="+mj-ea"/>
                <a:cs typeface="+mj-cs"/>
              </a:rPr>
              <a:t> Talent Gap</a:t>
            </a:r>
            <a:endParaRPr kumimoji="0" lang="en-US" sz="4400" b="0" i="0" u="none" strike="noStrike" kern="0" cap="none" spc="0" normalizeH="0" baseline="0" noProof="0" dirty="0" smtClean="0">
              <a:ln>
                <a:noFill/>
              </a:ln>
              <a:solidFill>
                <a:schemeClr val="tx2"/>
              </a:solidFill>
              <a:effectLst/>
              <a:uLnTx/>
              <a:uFillTx/>
              <a:latin typeface="+mj-lt"/>
              <a:ea typeface="+mj-ea"/>
              <a:cs typeface="+mj-cs"/>
            </a:endParaRPr>
          </a:p>
        </p:txBody>
      </p:sp>
      <p:sp>
        <p:nvSpPr>
          <p:cNvPr id="5" name="TextBox 4"/>
          <p:cNvSpPr txBox="1"/>
          <p:nvPr/>
        </p:nvSpPr>
        <p:spPr>
          <a:xfrm>
            <a:off x="1600200" y="1295400"/>
            <a:ext cx="6152646" cy="400110"/>
          </a:xfrm>
          <a:prstGeom prst="rect">
            <a:avLst/>
          </a:prstGeom>
          <a:noFill/>
        </p:spPr>
        <p:txBody>
          <a:bodyPr wrap="none" rtlCol="0">
            <a:spAutoFit/>
          </a:bodyPr>
          <a:lstStyle/>
          <a:p>
            <a:r>
              <a:rPr lang="en-US" sz="2000" b="1" i="1" dirty="0" smtClean="0"/>
              <a:t>Percentage of degreed engineers in U.S. (by age)</a:t>
            </a:r>
            <a:endParaRPr lang="en-US" sz="2000" b="1" i="1" dirty="0"/>
          </a:p>
        </p:txBody>
      </p:sp>
      <p:sp>
        <p:nvSpPr>
          <p:cNvPr id="6" name="TextBox 5"/>
          <p:cNvSpPr txBox="1"/>
          <p:nvPr/>
        </p:nvSpPr>
        <p:spPr>
          <a:xfrm>
            <a:off x="4898927" y="5486400"/>
            <a:ext cx="4245073" cy="307777"/>
          </a:xfrm>
          <a:prstGeom prst="rect">
            <a:avLst/>
          </a:prstGeom>
          <a:noFill/>
        </p:spPr>
        <p:txBody>
          <a:bodyPr wrap="none" rtlCol="0">
            <a:spAutoFit/>
          </a:bodyPr>
          <a:lstStyle/>
          <a:p>
            <a:r>
              <a:rPr lang="en-US" sz="1400" dirty="0" smtClean="0"/>
              <a:t>Source: Society of Petroleum Engineers, Jan. 2010</a:t>
            </a:r>
            <a:endParaRPr lang="en-US" sz="1400" dirty="0"/>
          </a:p>
        </p:txBody>
      </p:sp>
      <p:sp>
        <p:nvSpPr>
          <p:cNvPr id="7" name="Down Arrow 6"/>
          <p:cNvSpPr/>
          <p:nvPr/>
        </p:nvSpPr>
        <p:spPr>
          <a:xfrm>
            <a:off x="3733800" y="2590800"/>
            <a:ext cx="484632" cy="1676400"/>
          </a:xfrm>
          <a:prstGeom prst="downArrow">
            <a:avLst/>
          </a:prstGeom>
          <a:solidFill>
            <a:srgbClr val="CC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209800" y="5943600"/>
            <a:ext cx="4724400"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Rice Global E&amp;C Slide Guidelines &amp; Template">
  <a:themeElements>
    <a:clrScheme name="Rice Global E&amp;C Slide Guidelines &amp;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Rice Global E&amp;C Slide Guidelines &amp;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ce Global E&amp;C Slide Guidelines &amp;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ice Global E&amp;C Slide Guidelines &amp;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ice Global E&amp;C Slide Guidelines &amp;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ice Global E&amp;C Slide Guidelines &amp;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ice Global E&amp;C Slide Guidelines &amp;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ice Global E&amp;C Slide Guidelines &amp;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ice Global E&amp;C Slide Guidelines &amp;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Rice Global E&amp;C Slide Guidelines &amp; Template</Template>
  <TotalTime>3142</TotalTime>
  <Words>173</Words>
  <Application>Microsoft Office PowerPoint</Application>
  <PresentationFormat>On-screen Show (4:3)</PresentationFormat>
  <Paragraphs>45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Rice Global E&amp;C Slide Guidelines &amp; Template</vt:lpstr>
      <vt:lpstr>Surviving the Talent Shortage:  A Panel Discussion</vt:lpstr>
      <vt:lpstr>Potential Discussion Topics</vt:lpstr>
      <vt:lpstr>Panelists</vt:lpstr>
      <vt:lpstr>Dave Lee</vt:lpstr>
      <vt:lpstr>Steve Allen</vt:lpstr>
      <vt:lpstr>Bill Bradshaw</vt:lpstr>
      <vt:lpstr>Unprecedented Talent Challenge</vt:lpstr>
      <vt:lpstr>Significant Impact on Business</vt:lpstr>
      <vt:lpstr>Slide 9</vt:lpstr>
      <vt:lpstr>Q&amp;A Discussions</vt:lpstr>
    </vt:vector>
  </TitlesOfParts>
  <Company>BIS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Ray</dc:creator>
  <cp:lastModifiedBy>Juanita</cp:lastModifiedBy>
  <cp:revision>387</cp:revision>
  <dcterms:created xsi:type="dcterms:W3CDTF">2005-05-18T21:27:54Z</dcterms:created>
  <dcterms:modified xsi:type="dcterms:W3CDTF">2012-07-10T15:34:28Z</dcterms:modified>
</cp:coreProperties>
</file>